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1" r:id="rId2"/>
    <p:sldId id="288" r:id="rId3"/>
    <p:sldId id="287" r:id="rId4"/>
    <p:sldId id="280"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4" r:id="rId22"/>
    <p:sldId id="275" r:id="rId23"/>
    <p:sldId id="285" r:id="rId24"/>
    <p:sldId id="286"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3" d="100"/>
          <a:sy n="113" d="100"/>
        </p:scale>
        <p:origin x="1398"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01C3CDC1-22E8-4D64-BE78-1A26F9C986E0}" type="datetimeFigureOut">
              <a:rPr lang="en-AU" smtClean="0"/>
              <a:t>7/08/2019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C6BF7EF-7ABF-402D-B2D5-8570CCDCB273}" type="slidenum">
              <a:rPr lang="en-AU" smtClean="0"/>
              <a:t>‹#›</a:t>
            </a:fld>
            <a:endParaRPr lang="en-AU"/>
          </a:p>
        </p:txBody>
      </p:sp>
    </p:spTree>
    <p:extLst>
      <p:ext uri="{BB962C8B-B14F-4D97-AF65-F5344CB8AC3E}">
        <p14:creationId xmlns:p14="http://schemas.microsoft.com/office/powerpoint/2010/main" val="3180583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01C3CDC1-22E8-4D64-BE78-1A26F9C986E0}" type="datetimeFigureOut">
              <a:rPr lang="en-AU" smtClean="0"/>
              <a:t>7/08/2019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C6BF7EF-7ABF-402D-B2D5-8570CCDCB273}" type="slidenum">
              <a:rPr lang="en-AU" smtClean="0"/>
              <a:t>‹#›</a:t>
            </a:fld>
            <a:endParaRPr lang="en-AU"/>
          </a:p>
        </p:txBody>
      </p:sp>
    </p:spTree>
    <p:extLst>
      <p:ext uri="{BB962C8B-B14F-4D97-AF65-F5344CB8AC3E}">
        <p14:creationId xmlns:p14="http://schemas.microsoft.com/office/powerpoint/2010/main" val="2085380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01C3CDC1-22E8-4D64-BE78-1A26F9C986E0}" type="datetimeFigureOut">
              <a:rPr lang="en-AU" smtClean="0"/>
              <a:t>7/08/2019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C6BF7EF-7ABF-402D-B2D5-8570CCDCB273}" type="slidenum">
              <a:rPr lang="en-AU" smtClean="0"/>
              <a:t>‹#›</a:t>
            </a:fld>
            <a:endParaRPr lang="en-AU"/>
          </a:p>
        </p:txBody>
      </p:sp>
    </p:spTree>
    <p:extLst>
      <p:ext uri="{BB962C8B-B14F-4D97-AF65-F5344CB8AC3E}">
        <p14:creationId xmlns:p14="http://schemas.microsoft.com/office/powerpoint/2010/main" val="3189627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01C3CDC1-22E8-4D64-BE78-1A26F9C986E0}" type="datetimeFigureOut">
              <a:rPr lang="en-AU" smtClean="0"/>
              <a:t>7/08/2019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C6BF7EF-7ABF-402D-B2D5-8570CCDCB273}" type="slidenum">
              <a:rPr lang="en-AU" smtClean="0"/>
              <a:t>‹#›</a:t>
            </a:fld>
            <a:endParaRPr lang="en-AU"/>
          </a:p>
        </p:txBody>
      </p:sp>
    </p:spTree>
    <p:extLst>
      <p:ext uri="{BB962C8B-B14F-4D97-AF65-F5344CB8AC3E}">
        <p14:creationId xmlns:p14="http://schemas.microsoft.com/office/powerpoint/2010/main" val="3446013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1C3CDC1-22E8-4D64-BE78-1A26F9C986E0}" type="datetimeFigureOut">
              <a:rPr lang="en-AU" smtClean="0"/>
              <a:t>7/08/2019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C6BF7EF-7ABF-402D-B2D5-8570CCDCB273}" type="slidenum">
              <a:rPr lang="en-AU" smtClean="0"/>
              <a:t>‹#›</a:t>
            </a:fld>
            <a:endParaRPr lang="en-AU"/>
          </a:p>
        </p:txBody>
      </p:sp>
    </p:spTree>
    <p:extLst>
      <p:ext uri="{BB962C8B-B14F-4D97-AF65-F5344CB8AC3E}">
        <p14:creationId xmlns:p14="http://schemas.microsoft.com/office/powerpoint/2010/main" val="1744615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01C3CDC1-22E8-4D64-BE78-1A26F9C986E0}" type="datetimeFigureOut">
              <a:rPr lang="en-AU" smtClean="0"/>
              <a:t>7/08/2019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4C6BF7EF-7ABF-402D-B2D5-8570CCDCB273}" type="slidenum">
              <a:rPr lang="en-AU" smtClean="0"/>
              <a:t>‹#›</a:t>
            </a:fld>
            <a:endParaRPr lang="en-AU"/>
          </a:p>
        </p:txBody>
      </p:sp>
    </p:spTree>
    <p:extLst>
      <p:ext uri="{BB962C8B-B14F-4D97-AF65-F5344CB8AC3E}">
        <p14:creationId xmlns:p14="http://schemas.microsoft.com/office/powerpoint/2010/main" val="7166578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01C3CDC1-22E8-4D64-BE78-1A26F9C986E0}" type="datetimeFigureOut">
              <a:rPr lang="en-AU" smtClean="0"/>
              <a:t>7/08/2019</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4C6BF7EF-7ABF-402D-B2D5-8570CCDCB273}" type="slidenum">
              <a:rPr lang="en-AU" smtClean="0"/>
              <a:t>‹#›</a:t>
            </a:fld>
            <a:endParaRPr lang="en-AU"/>
          </a:p>
        </p:txBody>
      </p:sp>
    </p:spTree>
    <p:extLst>
      <p:ext uri="{BB962C8B-B14F-4D97-AF65-F5344CB8AC3E}">
        <p14:creationId xmlns:p14="http://schemas.microsoft.com/office/powerpoint/2010/main" val="32360612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01C3CDC1-22E8-4D64-BE78-1A26F9C986E0}" type="datetimeFigureOut">
              <a:rPr lang="en-AU" smtClean="0"/>
              <a:t>7/08/2019</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4C6BF7EF-7ABF-402D-B2D5-8570CCDCB273}" type="slidenum">
              <a:rPr lang="en-AU" smtClean="0"/>
              <a:t>‹#›</a:t>
            </a:fld>
            <a:endParaRPr lang="en-AU"/>
          </a:p>
        </p:txBody>
      </p:sp>
    </p:spTree>
    <p:extLst>
      <p:ext uri="{BB962C8B-B14F-4D97-AF65-F5344CB8AC3E}">
        <p14:creationId xmlns:p14="http://schemas.microsoft.com/office/powerpoint/2010/main" val="12592828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C3CDC1-22E8-4D64-BE78-1A26F9C986E0}" type="datetimeFigureOut">
              <a:rPr lang="en-AU" smtClean="0"/>
              <a:t>7/08/2019</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4C6BF7EF-7ABF-402D-B2D5-8570CCDCB273}" type="slidenum">
              <a:rPr lang="en-AU" smtClean="0"/>
              <a:t>‹#›</a:t>
            </a:fld>
            <a:endParaRPr lang="en-AU"/>
          </a:p>
        </p:txBody>
      </p:sp>
    </p:spTree>
    <p:extLst>
      <p:ext uri="{BB962C8B-B14F-4D97-AF65-F5344CB8AC3E}">
        <p14:creationId xmlns:p14="http://schemas.microsoft.com/office/powerpoint/2010/main" val="23924957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1C3CDC1-22E8-4D64-BE78-1A26F9C986E0}" type="datetimeFigureOut">
              <a:rPr lang="en-AU" smtClean="0"/>
              <a:t>7/08/2019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4C6BF7EF-7ABF-402D-B2D5-8570CCDCB273}" type="slidenum">
              <a:rPr lang="en-AU" smtClean="0"/>
              <a:t>‹#›</a:t>
            </a:fld>
            <a:endParaRPr lang="en-AU"/>
          </a:p>
        </p:txBody>
      </p:sp>
    </p:spTree>
    <p:extLst>
      <p:ext uri="{BB962C8B-B14F-4D97-AF65-F5344CB8AC3E}">
        <p14:creationId xmlns:p14="http://schemas.microsoft.com/office/powerpoint/2010/main" val="1996486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1C3CDC1-22E8-4D64-BE78-1A26F9C986E0}" type="datetimeFigureOut">
              <a:rPr lang="en-AU" smtClean="0"/>
              <a:t>7/08/2019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4C6BF7EF-7ABF-402D-B2D5-8570CCDCB273}" type="slidenum">
              <a:rPr lang="en-AU" smtClean="0"/>
              <a:t>‹#›</a:t>
            </a:fld>
            <a:endParaRPr lang="en-AU"/>
          </a:p>
        </p:txBody>
      </p:sp>
    </p:spTree>
    <p:extLst>
      <p:ext uri="{BB962C8B-B14F-4D97-AF65-F5344CB8AC3E}">
        <p14:creationId xmlns:p14="http://schemas.microsoft.com/office/powerpoint/2010/main" val="19445180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C3CDC1-22E8-4D64-BE78-1A26F9C986E0}" type="datetimeFigureOut">
              <a:rPr lang="en-AU" smtClean="0"/>
              <a:t>7/08/2019</a:t>
            </a:fld>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6BF7EF-7ABF-402D-B2D5-8570CCDCB273}" type="slidenum">
              <a:rPr lang="en-AU" smtClean="0"/>
              <a:t>‹#›</a:t>
            </a:fld>
            <a:endParaRPr lang="en-AU"/>
          </a:p>
        </p:txBody>
      </p:sp>
    </p:spTree>
    <p:extLst>
      <p:ext uri="{BB962C8B-B14F-4D97-AF65-F5344CB8AC3E}">
        <p14:creationId xmlns:p14="http://schemas.microsoft.com/office/powerpoint/2010/main" val="29931519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3.tiff"/><Relationship Id="rId5" Type="http://schemas.openxmlformats.org/officeDocument/2006/relationships/image" Target="../media/image7.png"/><Relationship Id="rId4" Type="http://schemas.openxmlformats.org/officeDocument/2006/relationships/image" Target="../media/image6.tiff"/></Relationships>
</file>

<file path=ppt/slides/_rels/slide20.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1.tiff"/><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0.gif"/><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7.png"/><Relationship Id="rId5" Type="http://schemas.microsoft.com/office/2007/relationships/hdphoto" Target="../media/hdphoto8.wdp"/><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Layout" Target="../slideLayouts/slideLayout1.xml"/><Relationship Id="rId4" Type="http://schemas.microsoft.com/office/2007/relationships/hdphoto" Target="../media/hdphoto7.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4" y="0"/>
            <a:ext cx="914521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descr="C:\Users\Hung Doan\Pictures\Pictures\hoa\png_lantern_by_moonglowlilly-d5z1ot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5473" y="2843509"/>
            <a:ext cx="2504696" cy="250469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Hung Doan\Pictures\hinh cut\New Folder (2)\cam.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3235" y="2204864"/>
            <a:ext cx="1722346" cy="164763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Hung Doan\Pictures\hinh cut\chua cam.tif"/>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979610" y="0"/>
            <a:ext cx="5191847" cy="690102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3235" y="0"/>
            <a:ext cx="9157235" cy="584775"/>
          </a:xfrm>
          <a:prstGeom prst="rect">
            <a:avLst/>
          </a:prstGeom>
        </p:spPr>
        <p:txBody>
          <a:bodyPr wrap="square">
            <a:spAutoFit/>
          </a:bodyPr>
          <a:lstStyle/>
          <a:p>
            <a:pPr algn="ctr"/>
            <a:r>
              <a:rPr lang="en-AU" sz="3200" dirty="0">
                <a:solidFill>
                  <a:schemeClr val="bg1"/>
                </a:solidFill>
                <a:latin typeface="Tahoma" panose="020B0604030504040204" pitchFamily="34" charset="0"/>
                <a:ea typeface="Tahoma" panose="020B0604030504040204" pitchFamily="34" charset="0"/>
                <a:cs typeface="Tahoma" panose="020B0604030504040204" pitchFamily="34" charset="0"/>
              </a:rPr>
              <a:t>Nineteenth Sunday in Ordinary Time  Year C</a:t>
            </a:r>
          </a:p>
        </p:txBody>
      </p:sp>
      <p:sp>
        <p:nvSpPr>
          <p:cNvPr id="5" name="Rectangle 4"/>
          <p:cNvSpPr/>
          <p:nvPr/>
        </p:nvSpPr>
        <p:spPr>
          <a:xfrm>
            <a:off x="1619672" y="5733256"/>
            <a:ext cx="6192688" cy="892552"/>
          </a:xfrm>
          <a:prstGeom prst="rect">
            <a:avLst/>
          </a:prstGeom>
        </p:spPr>
        <p:txBody>
          <a:bodyPr wrap="square">
            <a:spAutoFit/>
          </a:bodyPr>
          <a:lstStyle/>
          <a:p>
            <a:pPr algn="ctr"/>
            <a:r>
              <a:rPr lang="en-AU" sz="3200" dirty="0">
                <a:solidFill>
                  <a:schemeClr val="bg1"/>
                </a:solidFill>
              </a:rPr>
              <a:t>11/08/2019</a:t>
            </a:r>
          </a:p>
          <a:p>
            <a:pPr algn="ctr"/>
            <a:r>
              <a:rPr lang="en-US" sz="2000" dirty="0" err="1">
                <a:solidFill>
                  <a:schemeClr val="bg1"/>
                </a:solidFill>
              </a:rPr>
              <a:t>Hùng</a:t>
            </a:r>
            <a:r>
              <a:rPr lang="en-US" sz="2000" dirty="0">
                <a:solidFill>
                  <a:schemeClr val="bg1"/>
                </a:solidFill>
              </a:rPr>
              <a:t> </a:t>
            </a:r>
            <a:r>
              <a:rPr lang="en-US" sz="2000" dirty="0" err="1">
                <a:solidFill>
                  <a:schemeClr val="bg1"/>
                </a:solidFill>
              </a:rPr>
              <a:t>Phương</a:t>
            </a:r>
            <a:r>
              <a:rPr lang="en-US" sz="2000" dirty="0">
                <a:solidFill>
                  <a:schemeClr val="bg1"/>
                </a:solidFill>
              </a:rPr>
              <a:t> &amp; Thanh </a:t>
            </a:r>
            <a:r>
              <a:rPr lang="en-US" sz="2000" dirty="0" err="1">
                <a:solidFill>
                  <a:schemeClr val="bg1"/>
                </a:solidFill>
              </a:rPr>
              <a:t>Quảng</a:t>
            </a:r>
            <a:r>
              <a:rPr lang="en-US" sz="2000" dirty="0">
                <a:solidFill>
                  <a:schemeClr val="bg1"/>
                </a:solidFill>
              </a:rPr>
              <a:t> </a:t>
            </a:r>
            <a:r>
              <a:rPr lang="en-US" sz="2000" dirty="0" err="1">
                <a:solidFill>
                  <a:schemeClr val="bg1"/>
                </a:solidFill>
              </a:rPr>
              <a:t>thực</a:t>
            </a:r>
            <a:r>
              <a:rPr lang="en-US" sz="2000" dirty="0">
                <a:solidFill>
                  <a:schemeClr val="bg1"/>
                </a:solidFill>
              </a:rPr>
              <a:t> </a:t>
            </a:r>
            <a:r>
              <a:rPr lang="en-US" sz="2000" dirty="0" err="1">
                <a:solidFill>
                  <a:schemeClr val="bg1"/>
                </a:solidFill>
              </a:rPr>
              <a:t>hiện</a:t>
            </a:r>
            <a:endParaRPr lang="en-AU" sz="2000" dirty="0"/>
          </a:p>
        </p:txBody>
      </p:sp>
      <p:sp>
        <p:nvSpPr>
          <p:cNvPr id="11" name="Rectangle 10"/>
          <p:cNvSpPr/>
          <p:nvPr/>
        </p:nvSpPr>
        <p:spPr>
          <a:xfrm>
            <a:off x="25473" y="500145"/>
            <a:ext cx="9112514" cy="584775"/>
          </a:xfrm>
          <a:prstGeom prst="rect">
            <a:avLst/>
          </a:prstGeom>
        </p:spPr>
        <p:txBody>
          <a:bodyPr wrap="square">
            <a:spAutoFit/>
          </a:bodyPr>
          <a:lstStyle/>
          <a:p>
            <a:pPr algn="ctr"/>
            <a:r>
              <a:rPr lang="vi-VN" sz="3200" dirty="0">
                <a:solidFill>
                  <a:srgbClr val="FFFF00"/>
                </a:solidFill>
                <a:latin typeface="+mj-lt"/>
              </a:rPr>
              <a:t>Chúa Nhật 19 Th</a:t>
            </a:r>
            <a:r>
              <a:rPr lang="en-AU" sz="3200" dirty="0" err="1">
                <a:solidFill>
                  <a:srgbClr val="FFFF00"/>
                </a:solidFill>
                <a:latin typeface="Times New Roman" panose="02020603050405020304" pitchFamily="18" charset="0"/>
                <a:cs typeface="Times New Roman" panose="02020603050405020304" pitchFamily="18" charset="0"/>
              </a:rPr>
              <a:t>ườ</a:t>
            </a:r>
            <a:r>
              <a:rPr lang="vi-VN" sz="3200" dirty="0">
                <a:solidFill>
                  <a:srgbClr val="FFFF00"/>
                </a:solidFill>
                <a:latin typeface="+mj-lt"/>
              </a:rPr>
              <a:t>ng Niên Năm C</a:t>
            </a:r>
          </a:p>
        </p:txBody>
      </p:sp>
    </p:spTree>
    <p:extLst>
      <p:ext uri="{BB962C8B-B14F-4D97-AF65-F5344CB8AC3E}">
        <p14:creationId xmlns:p14="http://schemas.microsoft.com/office/powerpoint/2010/main" val="1618643960"/>
      </p:ext>
    </p:extLst>
  </p:cSld>
  <p:clrMapOvr>
    <a:masterClrMapping/>
  </p:clrMapOvr>
  <mc:AlternateContent xmlns:mc="http://schemas.openxmlformats.org/markup-compatibility/2006" xmlns:p14="http://schemas.microsoft.com/office/powerpoint/2010/main">
    <mc:Choice Requires="p14">
      <p:transition spd="slow" p14:dur="1500">
        <p14:ripple dir="l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2000"/>
                                        <p:tgtEl>
                                          <p:spTgt spid="4">
                                            <p:txEl>
                                              <p:pRg st="0" end="0"/>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11">
                                            <p:txEl>
                                              <p:pRg st="0" end="0"/>
                                            </p:txEl>
                                          </p:spTgt>
                                        </p:tgtEl>
                                        <p:attrNameLst>
                                          <p:attrName>style.visibility</p:attrName>
                                        </p:attrNameLst>
                                      </p:cBhvr>
                                      <p:to>
                                        <p:strVal val="visible"/>
                                      </p:to>
                                    </p:set>
                                    <p:animEffect transition="in" filter="wheel(1)">
                                      <p:cBhvr>
                                        <p:cTn id="10" dur="2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4725144"/>
            <a:ext cx="9036496" cy="2062103"/>
          </a:xfrm>
          <a:prstGeom prst="rect">
            <a:avLst/>
          </a:prstGeom>
        </p:spPr>
        <p:txBody>
          <a:bodyPr wrap="square">
            <a:spAutoFit/>
          </a:bodyPr>
          <a:lstStyle/>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Khi chủ về mà thấy những đầy tớ ấy đang </a:t>
            </a:r>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tỉnh thức, thì thật là phúc cho họ. </a:t>
            </a:r>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Thầy bảo thật anh em: chủ sẽ thắt lưng, đưa họ vào bàn ăn, và đến bên từng người mà phục vụ.</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107504" y="116632"/>
            <a:ext cx="3816424" cy="4524315"/>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Happy those servants whom the master finds awake when he comes. I tell you solemnly, he will put on an apron, sit them down at table and wait on them. </a:t>
            </a:r>
          </a:p>
        </p:txBody>
      </p:sp>
      <p:pic>
        <p:nvPicPr>
          <p:cNvPr id="7171" name="Picture 3"/>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884342" y="9622"/>
            <a:ext cx="5252838" cy="3933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02422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987824" y="4365104"/>
            <a:ext cx="5904656" cy="2062103"/>
          </a:xfrm>
          <a:prstGeom prst="rect">
            <a:avLst/>
          </a:prstGeom>
        </p:spPr>
        <p:txBody>
          <a:bodyPr wrap="square">
            <a:spAutoFit/>
          </a:bodyPr>
          <a:lstStyle/>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Nếu canh hai hoặc canh ba </a:t>
            </a:r>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ông chủ mới về, mà còn thấy họ tỉnh thức như vậy, </a:t>
            </a:r>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thì thật là phúc cho họ.</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59270" y="33468"/>
            <a:ext cx="3735721" cy="3046988"/>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It may be in the second watch he comes, or in the third, but happy those servants if he finds them ready.</a:t>
            </a:r>
          </a:p>
        </p:txBody>
      </p:sp>
      <p:pic>
        <p:nvPicPr>
          <p:cNvPr id="8" name="Picture 3"/>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794991" y="9939"/>
            <a:ext cx="5349008" cy="4005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descr="https://lh3.googleusercontent.com/-vNCWRg1UIbA/Vo6nJkMrt4I/AAAAAAAADPA/cnF_zCyvNts/w530-h750/Let%2Byour%2BLight%2Bso%2BShin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053701"/>
            <a:ext cx="2699791" cy="3820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79146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9504" y="3789040"/>
            <a:ext cx="4298654" cy="3068960"/>
          </a:xfrm>
          <a:prstGeom prst="rect">
            <a:avLst/>
          </a:prstGeom>
        </p:spPr>
        <p:txBody>
          <a:bodyPr wrap="square">
            <a:spAutoFit/>
          </a:bodyPr>
          <a:lstStyle/>
          <a:p>
            <a:pPr algn="ctr"/>
            <a:r>
              <a:rPr lang="vi-VN" dirty="0"/>
              <a:t> </a:t>
            </a: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Anh em hãy biết điều này</a:t>
            </a:r>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a:t>
            </a: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 nếu chủ nhà biết giờ nào kẻ trộm đến, hẳn ông đã không để nó khoét vách nhà mình đâu.</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107504" y="4925"/>
            <a:ext cx="4572000" cy="4031873"/>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You may be quite sure of this, that if the householder had known at what hour the burglar would come, he would not have let anyone break through the wall of his house. </a:t>
            </a:r>
          </a:p>
        </p:txBody>
      </p:sp>
      <p:pic>
        <p:nvPicPr>
          <p:cNvPr id="9218" name="Picture 2" descr="http://blogs.telegraph.co.uk/news/files/2012/10/break-in_2332874b-460x28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27593"/>
            <a:ext cx="4550371" cy="284892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sers\Hung Doan\Pictures\hinh cut\chua  sai di.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801382" y="60300"/>
            <a:ext cx="4342617" cy="3776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43121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57498" y="4473299"/>
            <a:ext cx="4969750" cy="2062103"/>
          </a:xfrm>
          <a:prstGeom prst="rect">
            <a:avLst/>
          </a:prstGeom>
        </p:spPr>
        <p:txBody>
          <a:bodyPr wrap="square">
            <a:spAutoFit/>
          </a:bodyPr>
          <a:lstStyle/>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Anh em cũng vậy, hãy sẵn sàng, vì chính giờ phút anh em không ngờ, </a:t>
            </a:r>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thì Con Người sẽ đến."</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135228" y="116632"/>
            <a:ext cx="2996612" cy="3539430"/>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You too must stand ready, because the Son of Man is coming at an hour you do not expect.’</a:t>
            </a:r>
          </a:p>
        </p:txBody>
      </p:sp>
      <p:pic>
        <p:nvPicPr>
          <p:cNvPr id="5" name="Picture 4"/>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491880" y="-1"/>
            <a:ext cx="5681438" cy="41345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descr="http://3.bp.blogspot.com/-jYWRcpki0zA/VllElytSX0I/AAAAAAABMew/5TJnkkgsZME/s1600/vigil%2Bgirl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665" y="4094584"/>
            <a:ext cx="4162163" cy="2774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26646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4941168"/>
            <a:ext cx="8640960" cy="1569660"/>
          </a:xfrm>
          <a:prstGeom prst="rect">
            <a:avLst/>
          </a:prstGeom>
        </p:spPr>
        <p:txBody>
          <a:bodyPr wrap="square">
            <a:spAutoFit/>
          </a:bodyPr>
          <a:lstStyle/>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Bấy giờ ông Phê-rô hỏi: </a:t>
            </a:r>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"Lạy Chúa, Chúa nói dụ ngôn này </a:t>
            </a:r>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cho chúng con hay cho tất cả mọi người?"</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185951" y="116632"/>
            <a:ext cx="2225810" cy="3672408"/>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Peter said, ‘Lord, do you mean this parable for us, or for everyone?’ </a:t>
            </a:r>
          </a:p>
        </p:txBody>
      </p:sp>
      <p:pic>
        <p:nvPicPr>
          <p:cNvPr id="11270" name="Picture 6" descr="http://www.eborg2.com/BibleNT/42-Luke/Jesus-Luke-1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9825" y="0"/>
            <a:ext cx="6785795" cy="4581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73611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110" y="4773434"/>
            <a:ext cx="9036496" cy="2062103"/>
          </a:xfrm>
          <a:prstGeom prst="rect">
            <a:avLst/>
          </a:prstGeom>
        </p:spPr>
        <p:txBody>
          <a:bodyPr wrap="square">
            <a:spAutoFit/>
          </a:bodyPr>
          <a:lstStyle/>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Chúa đáp: "Vậy thì ai là người quản gia </a:t>
            </a:r>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trung tín, khôn ngoan, mà ông chủ sẽ đặt lên </a:t>
            </a:r>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coi sóc kẻ ăn người ở, để cấp phát </a:t>
            </a:r>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phần thóc gạo đúng giờ đúng lúc?</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159923" y="162778"/>
            <a:ext cx="4295626" cy="4524315"/>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The Lord replied, ‘What sort of steward, then, is faithful and wise enough for the master to place him over his household to give them their allowance of food at the proper time?</a:t>
            </a:r>
          </a:p>
        </p:txBody>
      </p:sp>
      <p:pic>
        <p:nvPicPr>
          <p:cNvPr id="12290" name="Picture 2" descr="C:\Users\Hung Doan\Pictures\hinh cut\chua  sai di 1.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1811" y="400843"/>
            <a:ext cx="4981575"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38376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5780782"/>
            <a:ext cx="8568952" cy="1077218"/>
          </a:xfrm>
          <a:prstGeom prst="rect">
            <a:avLst/>
          </a:prstGeom>
        </p:spPr>
        <p:txBody>
          <a:bodyPr wrap="square">
            <a:spAutoFit/>
          </a:bodyPr>
          <a:lstStyle/>
          <a:p>
            <a:pPr algn="ctr"/>
            <a:r>
              <a:rPr lang="vi-VN" dirty="0"/>
              <a:t> </a:t>
            </a: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Khi chủ về mà thấy đầy tớ ấy đang làm </a:t>
            </a:r>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như vậy, thì thật là phúc cho anh ta.</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245079" y="0"/>
            <a:ext cx="8791415" cy="1077218"/>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Happy that servant if his master’s arrival </a:t>
            </a:r>
          </a:p>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finds him at this employment.</a:t>
            </a:r>
          </a:p>
        </p:txBody>
      </p:sp>
      <p:pic>
        <p:nvPicPr>
          <p:cNvPr id="13314" name="Picture 2" descr="https://lh3.googleusercontent.com/-OnMkmvzg9mI/U7F8Q9QSzdI/AAAAAAAABzo/eN-7znBkTq0/w960-h1200/%25D0%25A1%25D0%2595%2B%25D0%25A1%25D0%25A2%25D0%259E%25D0%25AE%2B%25D0%25A3%2B%25D0%2594%25D0%2592%25D0%2595%25D0%25A0%25D0%2598%2B%25D0%2598%2B%25D0%25A1%25D0%25A2%25D0%25A3%25D0%25A7%25D0%25A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957" y="1193850"/>
            <a:ext cx="3669546" cy="458693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Hung Doan\Pictures\hinh cut\chua  sai di 1.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1320" y="1077218"/>
            <a:ext cx="5291857" cy="4553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56880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5752485"/>
            <a:ext cx="8712968" cy="1077218"/>
          </a:xfrm>
          <a:prstGeom prst="rect">
            <a:avLst/>
          </a:prstGeom>
        </p:spPr>
        <p:txBody>
          <a:bodyPr wrap="square">
            <a:spAutoFit/>
          </a:bodyPr>
          <a:lstStyle/>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Thầy bảo thật anh em, ông sẽ đặt anh ta </a:t>
            </a:r>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lên coi sóc tất cả tài sản của mình.</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170398" y="116632"/>
            <a:ext cx="8973602" cy="1077218"/>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I tell you truly, he will place him over </a:t>
            </a:r>
          </a:p>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everything he owns.</a:t>
            </a:r>
          </a:p>
        </p:txBody>
      </p:sp>
      <p:pic>
        <p:nvPicPr>
          <p:cNvPr id="14338" name="Picture 2" descr="http://www.eborg2.com/BibleNT/42-Luke/Jesus-Luke-1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180485"/>
            <a:ext cx="67437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29102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72853" y="4570052"/>
            <a:ext cx="5832648" cy="2062103"/>
          </a:xfrm>
          <a:prstGeom prst="rect">
            <a:avLst/>
          </a:prstGeom>
        </p:spPr>
        <p:txBody>
          <a:bodyPr wrap="square">
            <a:spAutoFit/>
          </a:bodyPr>
          <a:lstStyle/>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Nhưng nếu người đầy tớ ấy nghĩ bụng: "Chủ ta còn lâu mới về", và bắt đầu đánh đập tôi trai tớ gái và chè chén say sưa,</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53040" y="132318"/>
            <a:ext cx="3240361" cy="6494085"/>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But as for the servant who says to himself, “My master is taking his time coming”, and sets about beating the menservants and the maids, and eating and drinking and getting drunk,</a:t>
            </a:r>
          </a:p>
        </p:txBody>
      </p:sp>
      <p:pic>
        <p:nvPicPr>
          <p:cNvPr id="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3401" y="0"/>
            <a:ext cx="5850600" cy="43879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375169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27582" y="4303455"/>
            <a:ext cx="6226852" cy="2554545"/>
          </a:xfrm>
          <a:prstGeom prst="rect">
            <a:avLst/>
          </a:prstGeom>
        </p:spPr>
        <p:txBody>
          <a:bodyPr wrap="square">
            <a:spAutoFit/>
          </a:bodyPr>
          <a:lstStyle/>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chủ của tên đầy tớ ấy sẽ đến vào ngày hắn không ngờ, vào giờ hắn không biết, và ông sẽ loại hắn ra, bắt phải chung số phận với những tên thất tín.</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0" y="0"/>
            <a:ext cx="2843808" cy="6494085"/>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his master will come on a day he does not expect and at an hour he does not know. The master will cut him off and send him to the same fate as the unfaithful.</a:t>
            </a:r>
          </a:p>
        </p:txBody>
      </p:sp>
      <p:pic>
        <p:nvPicPr>
          <p:cNvPr id="7170" name="Picture 2" descr="C:\Users\Hung Doan\Pictures\hinh cut\chua cau nguyen 1.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5654" y="-37193"/>
            <a:ext cx="5868346" cy="4340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29039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0"/>
            <a:ext cx="914521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C:\Users\Hung Doan\Pictures\hinh cut\chua giang 7.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07" y="1089561"/>
            <a:ext cx="9130403" cy="57904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Users\Hung Doan\Pictures\Pictures\hoa\png_lantern_by_moonglowlilly-d5z1otb.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189056" y="463387"/>
            <a:ext cx="1252348" cy="125234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Hung Doan\Pictures\hinh cut\New Folder (2)\cam.t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0" y="56965"/>
            <a:ext cx="1079419" cy="103259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450405" y="36657"/>
            <a:ext cx="8226052" cy="584775"/>
          </a:xfrm>
          <a:prstGeom prst="rect">
            <a:avLst/>
          </a:prstGeom>
        </p:spPr>
        <p:txBody>
          <a:bodyPr wrap="square">
            <a:spAutoFit/>
          </a:bodyPr>
          <a:lstStyle/>
          <a:p>
            <a:pPr algn="ctr"/>
            <a:r>
              <a:rPr lang="en-AU" sz="3200" dirty="0">
                <a:solidFill>
                  <a:schemeClr val="bg1"/>
                </a:solidFill>
                <a:latin typeface="Tahoma" panose="020B0604030504040204" pitchFamily="34" charset="0"/>
                <a:ea typeface="Tahoma" panose="020B0604030504040204" pitchFamily="34" charset="0"/>
                <a:cs typeface="Tahoma" panose="020B0604030504040204" pitchFamily="34" charset="0"/>
              </a:rPr>
              <a:t>Nineteenth Sunday in Ordinary Time  Year C</a:t>
            </a:r>
          </a:p>
        </p:txBody>
      </p:sp>
      <p:sp>
        <p:nvSpPr>
          <p:cNvPr id="10" name="Rectangle 9"/>
          <p:cNvSpPr/>
          <p:nvPr/>
        </p:nvSpPr>
        <p:spPr>
          <a:xfrm>
            <a:off x="683568" y="562141"/>
            <a:ext cx="7776864" cy="584775"/>
          </a:xfrm>
          <a:prstGeom prst="rect">
            <a:avLst/>
          </a:prstGeom>
        </p:spPr>
        <p:txBody>
          <a:bodyPr wrap="square">
            <a:spAutoFit/>
          </a:bodyPr>
          <a:lstStyle/>
          <a:p>
            <a:pPr algn="ctr"/>
            <a:r>
              <a:rPr lang="vi-VN" sz="3200" b="1" dirty="0">
                <a:solidFill>
                  <a:srgbClr val="FFFF00"/>
                </a:solidFill>
                <a:latin typeface="+mj-lt"/>
              </a:rPr>
              <a:t>Chúa Nhật 19 Th</a:t>
            </a:r>
            <a:r>
              <a:rPr lang="en-AU" sz="3200" b="1" dirty="0" err="1">
                <a:solidFill>
                  <a:srgbClr val="FFFF00"/>
                </a:solidFill>
                <a:latin typeface="Times New Roman" panose="02020603050405020304" pitchFamily="18" charset="0"/>
                <a:cs typeface="Times New Roman" panose="02020603050405020304" pitchFamily="18" charset="0"/>
              </a:rPr>
              <a:t>ườ</a:t>
            </a:r>
            <a:r>
              <a:rPr lang="vi-VN" sz="3200" b="1" dirty="0">
                <a:solidFill>
                  <a:srgbClr val="FFFF00"/>
                </a:solidFill>
                <a:latin typeface="+mj-lt"/>
              </a:rPr>
              <a:t>ng Niên Năm C</a:t>
            </a:r>
          </a:p>
        </p:txBody>
      </p:sp>
      <p:sp>
        <p:nvSpPr>
          <p:cNvPr id="11" name="Rectangle 10"/>
          <p:cNvSpPr/>
          <p:nvPr/>
        </p:nvSpPr>
        <p:spPr>
          <a:xfrm>
            <a:off x="3779912" y="6019891"/>
            <a:ext cx="2169184" cy="584775"/>
          </a:xfrm>
          <a:prstGeom prst="rect">
            <a:avLst/>
          </a:prstGeom>
        </p:spPr>
        <p:txBody>
          <a:bodyPr wrap="none">
            <a:spAutoFit/>
          </a:bodyPr>
          <a:lstStyle/>
          <a:p>
            <a:r>
              <a:rPr lang="en-AU" sz="3200" dirty="0">
                <a:solidFill>
                  <a:schemeClr val="bg1"/>
                </a:solidFill>
              </a:rPr>
              <a:t>11/08/2019</a:t>
            </a:r>
            <a:endParaRPr lang="en-AU" sz="3200" dirty="0"/>
          </a:p>
        </p:txBody>
      </p:sp>
    </p:spTree>
    <p:extLst>
      <p:ext uri="{BB962C8B-B14F-4D97-AF65-F5344CB8AC3E}">
        <p14:creationId xmlns:p14="http://schemas.microsoft.com/office/powerpoint/2010/main" val="171690080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2000"/>
                                        <p:tgtEl>
                                          <p:spTgt spid="9">
                                            <p:txEl>
                                              <p:pRg st="0" end="0"/>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wheel(1)">
                                      <p:cBhvr>
                                        <p:cTn id="10" dur="2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16216" y="404664"/>
            <a:ext cx="2376264" cy="5509200"/>
          </a:xfrm>
          <a:prstGeom prst="rect">
            <a:avLst/>
          </a:prstGeom>
        </p:spPr>
        <p:txBody>
          <a:bodyPr wrap="square">
            <a:spAutoFit/>
          </a:bodyPr>
          <a:lstStyle/>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"Đầy tớ nào đã biết ý chủ mà không chuẩn bị sẵn sàng, hoặc không làm theo ý chủ, thì sẽ bị đòn nhiều</a:t>
            </a:r>
            <a:r>
              <a:rPr lang="en-AU" sz="3200" dirty="0">
                <a:solidFill>
                  <a:schemeClr val="bg1"/>
                </a:solidFill>
                <a:latin typeface="Tahoma" panose="020B0604030504040204" pitchFamily="34" charset="0"/>
                <a:ea typeface="Tahoma" panose="020B0604030504040204" pitchFamily="34" charset="0"/>
                <a:cs typeface="Tahoma" panose="020B0604030504040204" pitchFamily="34" charset="0"/>
              </a:rPr>
              <a:t>.</a:t>
            </a:r>
          </a:p>
        </p:txBody>
      </p:sp>
      <p:sp>
        <p:nvSpPr>
          <p:cNvPr id="4" name="Rectangle 3"/>
          <p:cNvSpPr/>
          <p:nvPr/>
        </p:nvSpPr>
        <p:spPr>
          <a:xfrm>
            <a:off x="0" y="188640"/>
            <a:ext cx="2843808" cy="6001643"/>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‘The servant who knows what his master wants, but has not even started to carry out those wishes, will receive very many strokes of the lash. </a:t>
            </a:r>
          </a:p>
        </p:txBody>
      </p:sp>
      <p:pic>
        <p:nvPicPr>
          <p:cNvPr id="3074" name="Picture 2" descr="https://bringelixir.files.wordpress.com/2014/01/dsc_0134.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826232" y="692696"/>
            <a:ext cx="3417943" cy="5145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43121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188640"/>
            <a:ext cx="2304256" cy="5509200"/>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The one who did not know, but deserves to be beaten for what he has done, will receive fewer strokes.</a:t>
            </a:r>
            <a:endParaRPr lang="en-AU" sz="3200" dirty="0"/>
          </a:p>
        </p:txBody>
      </p:sp>
      <p:sp>
        <p:nvSpPr>
          <p:cNvPr id="3" name="Rectangle 2"/>
          <p:cNvSpPr/>
          <p:nvPr/>
        </p:nvSpPr>
        <p:spPr>
          <a:xfrm>
            <a:off x="2609528" y="5219234"/>
            <a:ext cx="6480720" cy="1569660"/>
          </a:xfrm>
          <a:prstGeom prst="rect">
            <a:avLst/>
          </a:prstGeom>
        </p:spPr>
        <p:txBody>
          <a:bodyPr wrap="square">
            <a:spAutoFit/>
          </a:bodyPr>
          <a:lstStyle/>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Còn kẻ không biết ý chủ </a:t>
            </a:r>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mà làm những chuyện đáng phạt, thì sẽ bị đòn ít. </a:t>
            </a:r>
            <a:endParaRPr lang="en-AU" sz="3200" dirty="0"/>
          </a:p>
        </p:txBody>
      </p:sp>
      <p:pic>
        <p:nvPicPr>
          <p:cNvPr id="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6" y="0"/>
            <a:ext cx="6588224" cy="494116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4073611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1" y="188640"/>
            <a:ext cx="3076075" cy="6494085"/>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When a man has had a great deal given him, a great deal will be demanded of him; when a man has had a great deal given him on trust, even more will be expected of him.’…</a:t>
            </a:r>
          </a:p>
        </p:txBody>
      </p:sp>
      <p:sp>
        <p:nvSpPr>
          <p:cNvPr id="3" name="Rectangle 2"/>
          <p:cNvSpPr/>
          <p:nvPr/>
        </p:nvSpPr>
        <p:spPr>
          <a:xfrm>
            <a:off x="3260125" y="4627127"/>
            <a:ext cx="5976664" cy="2073716"/>
          </a:xfrm>
          <a:prstGeom prst="rect">
            <a:avLst/>
          </a:prstGeom>
        </p:spPr>
        <p:txBody>
          <a:bodyPr wrap="square">
            <a:spAutoFit/>
          </a:bodyPr>
          <a:lstStyle/>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Hễ ai đã được cho nhiều </a:t>
            </a:r>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thì sẽ bị đòi nhiều, </a:t>
            </a:r>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và ai được giao phó nhiều </a:t>
            </a:r>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thì sẽ bị đòi hỏi nhiều hơn…</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7953" y="0"/>
            <a:ext cx="5820139" cy="436510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4738376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21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descr="C:\Users\Hung Doan\Pictures\hinh cut\chua cam den.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7904" y="308464"/>
            <a:ext cx="5443215" cy="654222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3235" y="0"/>
            <a:ext cx="4873267" cy="1077218"/>
          </a:xfrm>
          <a:prstGeom prst="rect">
            <a:avLst/>
          </a:prstGeom>
        </p:spPr>
        <p:txBody>
          <a:bodyPr wrap="square">
            <a:spAutoFit/>
          </a:bodyPr>
          <a:lstStyle/>
          <a:p>
            <a:pPr algn="ctr"/>
            <a:r>
              <a:rPr lang="en-AU" sz="3200" dirty="0">
                <a:solidFill>
                  <a:schemeClr val="bg1"/>
                </a:solidFill>
                <a:latin typeface="Tahoma" panose="020B0604030504040204" pitchFamily="34" charset="0"/>
                <a:ea typeface="Tahoma" panose="020B0604030504040204" pitchFamily="34" charset="0"/>
                <a:cs typeface="Tahoma" panose="020B0604030504040204" pitchFamily="34" charset="0"/>
              </a:rPr>
              <a:t>Nineteenth Sunday in Ordinary Time  Year C</a:t>
            </a:r>
          </a:p>
        </p:txBody>
      </p:sp>
      <p:sp>
        <p:nvSpPr>
          <p:cNvPr id="8" name="Rectangle 7"/>
          <p:cNvSpPr/>
          <p:nvPr/>
        </p:nvSpPr>
        <p:spPr>
          <a:xfrm>
            <a:off x="179512" y="1077218"/>
            <a:ext cx="4139345" cy="1077218"/>
          </a:xfrm>
          <a:prstGeom prst="rect">
            <a:avLst/>
          </a:prstGeom>
        </p:spPr>
        <p:txBody>
          <a:bodyPr wrap="square">
            <a:spAutoFit/>
          </a:bodyPr>
          <a:lstStyle/>
          <a:p>
            <a:pPr algn="ctr"/>
            <a:r>
              <a:rPr lang="vi-VN" sz="3200" dirty="0">
                <a:solidFill>
                  <a:srgbClr val="FFFF00"/>
                </a:solidFill>
                <a:latin typeface="+mj-lt"/>
              </a:rPr>
              <a:t>Chúa Nhật 19 </a:t>
            </a:r>
            <a:endParaRPr lang="en-US" sz="3200" dirty="0">
              <a:solidFill>
                <a:srgbClr val="FFFF00"/>
              </a:solidFill>
              <a:latin typeface="+mj-lt"/>
            </a:endParaRPr>
          </a:p>
          <a:p>
            <a:pPr algn="ctr"/>
            <a:r>
              <a:rPr lang="vi-VN" sz="3200" dirty="0">
                <a:solidFill>
                  <a:srgbClr val="FFFF00"/>
                </a:solidFill>
                <a:latin typeface="+mj-lt"/>
              </a:rPr>
              <a:t>Th</a:t>
            </a:r>
            <a:r>
              <a:rPr lang="en-AU" sz="3200" dirty="0" err="1">
                <a:solidFill>
                  <a:srgbClr val="FFFF00"/>
                </a:solidFill>
                <a:latin typeface="Times New Roman" panose="02020603050405020304" pitchFamily="18" charset="0"/>
                <a:cs typeface="Times New Roman" panose="02020603050405020304" pitchFamily="18" charset="0"/>
              </a:rPr>
              <a:t>ườ</a:t>
            </a:r>
            <a:r>
              <a:rPr lang="vi-VN" sz="3200" dirty="0">
                <a:solidFill>
                  <a:srgbClr val="FFFF00"/>
                </a:solidFill>
                <a:latin typeface="+mj-lt"/>
              </a:rPr>
              <a:t>ng Niên Năm C</a:t>
            </a:r>
          </a:p>
        </p:txBody>
      </p:sp>
      <p:sp>
        <p:nvSpPr>
          <p:cNvPr id="7" name="Rectangle 6"/>
          <p:cNvSpPr/>
          <p:nvPr/>
        </p:nvSpPr>
        <p:spPr>
          <a:xfrm>
            <a:off x="327277" y="6161971"/>
            <a:ext cx="2169184" cy="584775"/>
          </a:xfrm>
          <a:prstGeom prst="rect">
            <a:avLst/>
          </a:prstGeom>
        </p:spPr>
        <p:txBody>
          <a:bodyPr wrap="none">
            <a:spAutoFit/>
          </a:bodyPr>
          <a:lstStyle/>
          <a:p>
            <a:r>
              <a:rPr lang="en-AU" sz="3200" dirty="0">
                <a:solidFill>
                  <a:schemeClr val="bg1"/>
                </a:solidFill>
              </a:rPr>
              <a:t>11/08/2019</a:t>
            </a:r>
            <a:endParaRPr lang="en-AU" sz="3200" dirty="0"/>
          </a:p>
        </p:txBody>
      </p:sp>
    </p:spTree>
    <p:extLst>
      <p:ext uri="{BB962C8B-B14F-4D97-AF65-F5344CB8AC3E}">
        <p14:creationId xmlns:p14="http://schemas.microsoft.com/office/powerpoint/2010/main" val="3013857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wipe(down)">
                                      <p:cBhvr>
                                        <p:cTn id="10" dur="2000"/>
                                        <p:tgtEl>
                                          <p:spTgt spid="8">
                                            <p:txEl>
                                              <p:pRg st="0" end="0"/>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Effect transition="in" filter="wipe(down)">
                                      <p:cBhvr>
                                        <p:cTn id="13" dur="20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21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descr="C:\Users\Hung Doan\Pictures\hinh cut\chua cam 1.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96753"/>
            <a:ext cx="4507454" cy="566124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355976" y="1077218"/>
            <a:ext cx="4139345" cy="1077218"/>
          </a:xfrm>
          <a:prstGeom prst="rect">
            <a:avLst/>
          </a:prstGeom>
        </p:spPr>
        <p:txBody>
          <a:bodyPr wrap="square">
            <a:spAutoFit/>
          </a:bodyPr>
          <a:lstStyle/>
          <a:p>
            <a:pPr algn="ctr"/>
            <a:r>
              <a:rPr lang="vi-VN" sz="3200" dirty="0">
                <a:solidFill>
                  <a:srgbClr val="FFFF00"/>
                </a:solidFill>
                <a:latin typeface="+mj-lt"/>
              </a:rPr>
              <a:t>Chúa Nhật 19 </a:t>
            </a:r>
            <a:endParaRPr lang="en-US" sz="3200" dirty="0">
              <a:solidFill>
                <a:srgbClr val="FFFF00"/>
              </a:solidFill>
              <a:latin typeface="+mj-lt"/>
            </a:endParaRPr>
          </a:p>
          <a:p>
            <a:pPr algn="ctr"/>
            <a:r>
              <a:rPr lang="vi-VN" sz="3200" dirty="0">
                <a:solidFill>
                  <a:srgbClr val="FFFF00"/>
                </a:solidFill>
                <a:latin typeface="+mj-lt"/>
              </a:rPr>
              <a:t>Th</a:t>
            </a:r>
            <a:r>
              <a:rPr lang="en-AU" sz="3200" dirty="0" err="1">
                <a:solidFill>
                  <a:srgbClr val="FFFF00"/>
                </a:solidFill>
                <a:latin typeface="Times New Roman" panose="02020603050405020304" pitchFamily="18" charset="0"/>
                <a:cs typeface="Times New Roman" panose="02020603050405020304" pitchFamily="18" charset="0"/>
              </a:rPr>
              <a:t>ườ</a:t>
            </a:r>
            <a:r>
              <a:rPr lang="vi-VN" sz="3200" dirty="0">
                <a:solidFill>
                  <a:srgbClr val="FFFF00"/>
                </a:solidFill>
                <a:latin typeface="+mj-lt"/>
              </a:rPr>
              <a:t>ng Niên Năm C</a:t>
            </a:r>
          </a:p>
        </p:txBody>
      </p:sp>
      <p:sp>
        <p:nvSpPr>
          <p:cNvPr id="6" name="Rectangle 5"/>
          <p:cNvSpPr/>
          <p:nvPr/>
        </p:nvSpPr>
        <p:spPr>
          <a:xfrm>
            <a:off x="3863829" y="0"/>
            <a:ext cx="4873267" cy="1077218"/>
          </a:xfrm>
          <a:prstGeom prst="rect">
            <a:avLst/>
          </a:prstGeom>
        </p:spPr>
        <p:txBody>
          <a:bodyPr wrap="square">
            <a:spAutoFit/>
          </a:bodyPr>
          <a:lstStyle/>
          <a:p>
            <a:pPr algn="ctr"/>
            <a:r>
              <a:rPr lang="en-AU" sz="3200" dirty="0">
                <a:solidFill>
                  <a:schemeClr val="bg1"/>
                </a:solidFill>
                <a:latin typeface="Tahoma" panose="020B0604030504040204" pitchFamily="34" charset="0"/>
                <a:ea typeface="Tahoma" panose="020B0604030504040204" pitchFamily="34" charset="0"/>
                <a:cs typeface="Tahoma" panose="020B0604030504040204" pitchFamily="34" charset="0"/>
              </a:rPr>
              <a:t>Nineteenth Sunday in Ordinary Time  Year C</a:t>
            </a:r>
          </a:p>
        </p:txBody>
      </p:sp>
      <p:sp>
        <p:nvSpPr>
          <p:cNvPr id="7" name="Rectangle 6"/>
          <p:cNvSpPr/>
          <p:nvPr/>
        </p:nvSpPr>
        <p:spPr>
          <a:xfrm>
            <a:off x="5076056" y="6140151"/>
            <a:ext cx="2169184" cy="584775"/>
          </a:xfrm>
          <a:prstGeom prst="rect">
            <a:avLst/>
          </a:prstGeom>
        </p:spPr>
        <p:txBody>
          <a:bodyPr wrap="none">
            <a:spAutoFit/>
          </a:bodyPr>
          <a:lstStyle/>
          <a:p>
            <a:r>
              <a:rPr lang="en-AU" sz="3200" dirty="0">
                <a:solidFill>
                  <a:schemeClr val="bg1"/>
                </a:solidFill>
              </a:rPr>
              <a:t>11/08/2019</a:t>
            </a:r>
            <a:endParaRPr lang="en-AU" sz="3200" dirty="0"/>
          </a:p>
        </p:txBody>
      </p:sp>
    </p:spTree>
    <p:extLst>
      <p:ext uri="{BB962C8B-B14F-4D97-AF65-F5344CB8AC3E}">
        <p14:creationId xmlns:p14="http://schemas.microsoft.com/office/powerpoint/2010/main" val="37541558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anim calcmode="lin" valueType="num">
                                      <p:cBhvr>
                                        <p:cTn id="8" dur="2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6">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2250"/>
                                        <p:tgtEl>
                                          <p:spTgt spid="5">
                                            <p:txEl>
                                              <p:pRg st="0" end="0"/>
                                            </p:txEl>
                                          </p:spTgt>
                                        </p:tgtEl>
                                      </p:cBhvr>
                                    </p:animEffect>
                                    <p:anim calcmode="lin" valueType="num">
                                      <p:cBhvr>
                                        <p:cTn id="13" dur="225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2250" fill="hold"/>
                                        <p:tgtEl>
                                          <p:spTgt spid="5">
                                            <p:txEl>
                                              <p:pRg st="0" end="0"/>
                                            </p:txEl>
                                          </p:spTgt>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2250"/>
                                        <p:tgtEl>
                                          <p:spTgt spid="5">
                                            <p:txEl>
                                              <p:pRg st="1" end="1"/>
                                            </p:txEl>
                                          </p:spTgt>
                                        </p:tgtEl>
                                      </p:cBhvr>
                                    </p:animEffect>
                                    <p:anim calcmode="lin" valueType="num">
                                      <p:cBhvr>
                                        <p:cTn id="18" dur="225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9" dur="225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67" y="-14807"/>
            <a:ext cx="9170167" cy="6872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descr="C:\Users\Hung Doan\Pictures\hinh cut\chua go cua.tif"/>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flipH="1">
            <a:off x="-180528" y="-27132"/>
            <a:ext cx="5508105" cy="688513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C:\Users\Joseph Hung_Doan\Downloads\Chua Jesus\open_bible (1).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5029" y="3340199"/>
            <a:ext cx="3136201" cy="184482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a:spLocks noChangeArrowheads="1"/>
          </p:cNvSpPr>
          <p:nvPr/>
        </p:nvSpPr>
        <p:spPr bwMode="auto">
          <a:xfrm>
            <a:off x="5344742" y="3573016"/>
            <a:ext cx="3424694"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AU" sz="3200" b="1" dirty="0">
                <a:solidFill>
                  <a:srgbClr val="FF0000"/>
                </a:solidFill>
              </a:rPr>
              <a:t>Gospel</a:t>
            </a:r>
          </a:p>
          <a:p>
            <a:pPr algn="ctr"/>
            <a:r>
              <a:rPr lang="en-AU" sz="3200" b="1" dirty="0">
                <a:solidFill>
                  <a:srgbClr val="FF0000"/>
                </a:solidFill>
              </a:rPr>
              <a:t>Luke</a:t>
            </a:r>
          </a:p>
          <a:p>
            <a:pPr algn="ctr"/>
            <a:r>
              <a:rPr lang="en-AU" sz="3200" b="1" dirty="0">
                <a:solidFill>
                  <a:srgbClr val="FF0000"/>
                </a:solidFill>
              </a:rPr>
              <a:t>12:32-48</a:t>
            </a:r>
          </a:p>
          <a:p>
            <a:pPr algn="ctr"/>
            <a:r>
              <a:rPr lang="en-AU" sz="3200" b="1" dirty="0" err="1">
                <a:solidFill>
                  <a:srgbClr val="FFFF00"/>
                </a:solidFill>
              </a:rPr>
              <a:t>Phúc</a:t>
            </a:r>
            <a:r>
              <a:rPr lang="en-AU" sz="3200" b="1" dirty="0">
                <a:solidFill>
                  <a:srgbClr val="FFFF00"/>
                </a:solidFill>
              </a:rPr>
              <a:t> </a:t>
            </a:r>
            <a:r>
              <a:rPr lang="en-AU" sz="3200" b="1" dirty="0" err="1">
                <a:solidFill>
                  <a:srgbClr val="FFFF00"/>
                </a:solidFill>
              </a:rPr>
              <a:t>Âm</a:t>
            </a:r>
            <a:r>
              <a:rPr lang="en-AU" sz="3200" b="1" dirty="0">
                <a:solidFill>
                  <a:srgbClr val="FFFF00"/>
                </a:solidFill>
              </a:rPr>
              <a:t> </a:t>
            </a:r>
            <a:r>
              <a:rPr lang="en-AU" sz="3200" b="1" dirty="0" err="1">
                <a:solidFill>
                  <a:srgbClr val="FFFF00"/>
                </a:solidFill>
              </a:rPr>
              <a:t>theo</a:t>
            </a:r>
            <a:r>
              <a:rPr lang="en-AU" sz="3200" b="1" dirty="0">
                <a:solidFill>
                  <a:srgbClr val="FFFF00"/>
                </a:solidFill>
              </a:rPr>
              <a:t> </a:t>
            </a:r>
          </a:p>
          <a:p>
            <a:pPr algn="ctr"/>
            <a:r>
              <a:rPr lang="en-AU" sz="3200" b="1" dirty="0" err="1">
                <a:solidFill>
                  <a:srgbClr val="FFFF00"/>
                </a:solidFill>
              </a:rPr>
              <a:t>Thánh</a:t>
            </a:r>
            <a:r>
              <a:rPr lang="en-AU" sz="3200" b="1" dirty="0">
                <a:solidFill>
                  <a:srgbClr val="FFFF00"/>
                </a:solidFill>
              </a:rPr>
              <a:t> Lu-ca</a:t>
            </a:r>
          </a:p>
          <a:p>
            <a:pPr algn="ctr"/>
            <a:r>
              <a:rPr lang="en-AU" sz="3200" b="1" dirty="0">
                <a:solidFill>
                  <a:srgbClr val="FFFF00"/>
                </a:solidFill>
              </a:rPr>
              <a:t>12:32-48</a:t>
            </a:r>
          </a:p>
        </p:txBody>
      </p:sp>
      <p:pic>
        <p:nvPicPr>
          <p:cNvPr id="11" name="Picture 10" descr="C:\Users\Hung Doan\Pictures\Pictures\hoa\png_lantern_by_moonglowlilly-d5z1ot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6372200" y="947014"/>
            <a:ext cx="2504696" cy="250469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C:\Users\Hung Doan\Pictures\hinh cut\New Folder (2)\cam 1.t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63947" y="-27132"/>
            <a:ext cx="1860921" cy="1480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980488"/>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1560" y="6238526"/>
            <a:ext cx="8712968" cy="584775"/>
          </a:xfrm>
          <a:prstGeom prst="rect">
            <a:avLst/>
          </a:prstGeom>
        </p:spPr>
        <p:txBody>
          <a:bodyPr wrap="square">
            <a:spAutoFit/>
          </a:bodyPr>
          <a:lstStyle/>
          <a:p>
            <a:r>
              <a:rPr lang="en-AU" sz="3200" dirty="0" err="1">
                <a:solidFill>
                  <a:schemeClr val="bg1"/>
                </a:solidFill>
                <a:latin typeface="Tahoma" panose="020B0604030504040204" pitchFamily="34" charset="0"/>
                <a:ea typeface="Tahoma" panose="020B0604030504040204" pitchFamily="34" charset="0"/>
                <a:cs typeface="Tahoma" panose="020B0604030504040204" pitchFamily="34" charset="0"/>
              </a:rPr>
              <a:t>Khi</a:t>
            </a:r>
            <a:r>
              <a:rPr lang="en-AU"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AU" sz="3200" dirty="0" err="1">
                <a:solidFill>
                  <a:schemeClr val="bg1"/>
                </a:solidFill>
                <a:latin typeface="Tahoma" panose="020B0604030504040204" pitchFamily="34" charset="0"/>
                <a:ea typeface="Tahoma" panose="020B0604030504040204" pitchFamily="34" charset="0"/>
                <a:cs typeface="Tahoma" panose="020B0604030504040204" pitchFamily="34" charset="0"/>
              </a:rPr>
              <a:t>ấy</a:t>
            </a:r>
            <a:r>
              <a:rPr lang="en-AU"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AU" sz="3200" dirty="0" err="1">
                <a:solidFill>
                  <a:schemeClr val="bg1"/>
                </a:solidFill>
                <a:latin typeface="Tahoma" panose="020B0604030504040204" pitchFamily="34" charset="0"/>
                <a:ea typeface="Tahoma" panose="020B0604030504040204" pitchFamily="34" charset="0"/>
                <a:cs typeface="Tahoma" panose="020B0604030504040204" pitchFamily="34" charset="0"/>
              </a:rPr>
              <a:t>Đức</a:t>
            </a:r>
            <a:r>
              <a:rPr lang="en-AU"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AU" sz="3200" dirty="0" err="1">
                <a:solidFill>
                  <a:schemeClr val="bg1"/>
                </a:solidFill>
                <a:latin typeface="Tahoma" panose="020B0604030504040204" pitchFamily="34" charset="0"/>
                <a:ea typeface="Tahoma" panose="020B0604030504040204" pitchFamily="34" charset="0"/>
                <a:cs typeface="Tahoma" panose="020B0604030504040204" pitchFamily="34" charset="0"/>
              </a:rPr>
              <a:t>Giê-su</a:t>
            </a:r>
            <a:r>
              <a:rPr lang="en-AU"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AU" sz="3200" dirty="0" err="1">
                <a:solidFill>
                  <a:schemeClr val="bg1"/>
                </a:solidFill>
                <a:latin typeface="Tahoma" panose="020B0604030504040204" pitchFamily="34" charset="0"/>
                <a:ea typeface="Tahoma" panose="020B0604030504040204" pitchFamily="34" charset="0"/>
                <a:cs typeface="Tahoma" panose="020B0604030504040204" pitchFamily="34" charset="0"/>
              </a:rPr>
              <a:t>nói</a:t>
            </a:r>
            <a:r>
              <a:rPr lang="en-AU"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AU" sz="3200" dirty="0" err="1">
                <a:solidFill>
                  <a:schemeClr val="bg1"/>
                </a:solidFill>
                <a:latin typeface="Tahoma" panose="020B0604030504040204" pitchFamily="34" charset="0"/>
                <a:ea typeface="Tahoma" panose="020B0604030504040204" pitchFamily="34" charset="0"/>
                <a:cs typeface="Tahoma" panose="020B0604030504040204" pitchFamily="34" charset="0"/>
              </a:rPr>
              <a:t>với</a:t>
            </a:r>
            <a:r>
              <a:rPr lang="en-AU"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AU" sz="3200" dirty="0" err="1">
                <a:solidFill>
                  <a:schemeClr val="bg1"/>
                </a:solidFill>
                <a:latin typeface="Tahoma" panose="020B0604030504040204" pitchFamily="34" charset="0"/>
                <a:ea typeface="Tahoma" panose="020B0604030504040204" pitchFamily="34" charset="0"/>
                <a:cs typeface="Tahoma" panose="020B0604030504040204" pitchFamily="34" charset="0"/>
              </a:rPr>
              <a:t>các</a:t>
            </a:r>
            <a:r>
              <a:rPr lang="en-AU"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AU" sz="3200" dirty="0" err="1">
                <a:solidFill>
                  <a:schemeClr val="bg1"/>
                </a:solidFill>
                <a:latin typeface="Tahoma" panose="020B0604030504040204" pitchFamily="34" charset="0"/>
                <a:ea typeface="Tahoma" panose="020B0604030504040204" pitchFamily="34" charset="0"/>
                <a:cs typeface="Tahoma" panose="020B0604030504040204" pitchFamily="34" charset="0"/>
              </a:rPr>
              <a:t>môn</a:t>
            </a:r>
            <a:r>
              <a:rPr lang="en-AU"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đệ</a:t>
            </a:r>
            <a:r>
              <a:rPr lang="en-AU"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AU" sz="3200" dirty="0" err="1">
                <a:solidFill>
                  <a:schemeClr val="bg1"/>
                </a:solidFill>
                <a:latin typeface="Tahoma" panose="020B0604030504040204" pitchFamily="34" charset="0"/>
                <a:ea typeface="Tahoma" panose="020B0604030504040204" pitchFamily="34" charset="0"/>
                <a:cs typeface="Tahoma" panose="020B0604030504040204" pitchFamily="34" charset="0"/>
              </a:rPr>
              <a:t>rằng</a:t>
            </a:r>
            <a:r>
              <a:rPr lang="en-AU"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en-AU" sz="3200" dirty="0"/>
          </a:p>
        </p:txBody>
      </p:sp>
      <p:sp>
        <p:nvSpPr>
          <p:cNvPr id="3" name="Rectangle 2"/>
          <p:cNvSpPr/>
          <p:nvPr/>
        </p:nvSpPr>
        <p:spPr>
          <a:xfrm>
            <a:off x="2183701" y="106461"/>
            <a:ext cx="5051383" cy="584775"/>
          </a:xfrm>
          <a:prstGeom prst="rect">
            <a:avLst/>
          </a:prstGeom>
        </p:spPr>
        <p:txBody>
          <a:bodyPr wrap="none">
            <a:spAutoFit/>
          </a:bodyPr>
          <a:lstStyle/>
          <a:p>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Jesus said to his disciples: </a:t>
            </a:r>
          </a:p>
        </p:txBody>
      </p:sp>
      <p:pic>
        <p:nvPicPr>
          <p:cNvPr id="2051" name="Picture 3"/>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110993" y="691237"/>
            <a:ext cx="7297810" cy="5530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76300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5288340"/>
            <a:ext cx="8712968" cy="1569660"/>
          </a:xfrm>
          <a:prstGeom prst="rect">
            <a:avLst/>
          </a:prstGeom>
        </p:spPr>
        <p:txBody>
          <a:bodyPr wrap="square">
            <a:spAutoFit/>
          </a:bodyPr>
          <a:lstStyle/>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"Hỡi đoàn chiên nhỏ bé, đừng sợ, </a:t>
            </a:r>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vì Cha anh em đã vui lòng ban Nước </a:t>
            </a:r>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của Người cho anh em.</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0" y="116632"/>
            <a:ext cx="2555776" cy="4031873"/>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‘There is no need to be afraid, little flock, for it has pleased your Father to give you the kingdom.</a:t>
            </a:r>
          </a:p>
        </p:txBody>
      </p:sp>
      <p:pic>
        <p:nvPicPr>
          <p:cNvPr id="1027" name="Picture 3"/>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627785" y="-24813"/>
            <a:ext cx="6516216" cy="4846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9367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87824" y="3811012"/>
            <a:ext cx="6048672" cy="3046988"/>
          </a:xfrm>
          <a:prstGeom prst="rect">
            <a:avLst/>
          </a:prstGeom>
        </p:spPr>
        <p:txBody>
          <a:bodyPr wrap="square">
            <a:spAutoFit/>
          </a:bodyPr>
          <a:lstStyle/>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 "Hãy bán tài sản của mình đi mà bố thí. Hãy sắm lấy những túi tiền không hề cũ rách, một kho tàng không thể hao hụt ở trên trời, nơi kẻ trộm không bén mảng, mối mọt không đục phá.</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113943" y="188640"/>
            <a:ext cx="2873881" cy="6494085"/>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‘Sell your possessions and give alms. Get yourselves purses that do not wear out, treasure that will not fail you, in heaven where no thief can reach it and no moth destroy it.</a:t>
            </a:r>
          </a:p>
        </p:txBody>
      </p:sp>
      <p:pic>
        <p:nvPicPr>
          <p:cNvPr id="3075" name="Picture 3"/>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635896" y="-74221"/>
            <a:ext cx="5102758" cy="3881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9367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5780782"/>
            <a:ext cx="8712968" cy="1077218"/>
          </a:xfrm>
          <a:prstGeom prst="rect">
            <a:avLst/>
          </a:prstGeom>
        </p:spPr>
        <p:txBody>
          <a:bodyPr wrap="square">
            <a:spAutoFit/>
          </a:bodyPr>
          <a:lstStyle/>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Vì kho tàng của anh em ở đâu, </a:t>
            </a:r>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thì lòng anh em ở đó.</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160194" y="116632"/>
            <a:ext cx="8876302" cy="1077218"/>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For where your treasure is, </a:t>
            </a:r>
          </a:p>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there will your heart be also.</a:t>
            </a:r>
          </a:p>
        </p:txBody>
      </p:sp>
      <p:pic>
        <p:nvPicPr>
          <p:cNvPr id="4099" name="Picture 3"/>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321261" y="1166121"/>
            <a:ext cx="6429470" cy="4678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9367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80112" y="4581128"/>
            <a:ext cx="3480038" cy="1569660"/>
          </a:xfrm>
          <a:prstGeom prst="rect">
            <a:avLst/>
          </a:prstGeom>
        </p:spPr>
        <p:txBody>
          <a:bodyPr wrap="square">
            <a:spAutoFit/>
          </a:bodyPr>
          <a:lstStyle/>
          <a:p>
            <a:pPr algn="ctr"/>
            <a:r>
              <a:rPr lang="vi-VN" dirty="0"/>
              <a:t> </a:t>
            </a: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"Anh em hãy thắt lưng cho gọn, thắp đèn cho sẵn.</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173073" y="116632"/>
            <a:ext cx="2526720" cy="3046988"/>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‘See that you are dressed for action and have your lamps lit. </a:t>
            </a:r>
          </a:p>
        </p:txBody>
      </p:sp>
      <p:pic>
        <p:nvPicPr>
          <p:cNvPr id="5" name="Picture 3"/>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347863" y="0"/>
            <a:ext cx="5781399" cy="4207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AutoShape 2" descr="data:image/jpeg;base64,/9j/4AAQSkZJRgABAQAAAQABAAD/2wCEAAkGBxQSEhUUEhQUFhUUFxQUFRQXFxQVFBQUFBUXFxUUFBQYHCggGBwlHBQUITEhJSksLi4uFx8zODMsNygtLisBCgoKDg0OGxAQGiwkHyQsLCwsLCwsLCwsLCwsLCwsLCwsLCwsLCwsLCwsLCwsLCwsLCwsLCwsLCwsLCwsLCwsLP/AABEIAQMAwgMBEQACEQEDEQH/xAAcAAABBQEBAQAAAAAAAAAAAAADAAECBAUGBwj/xAA6EAACAQMCBAQDBwIEBwAAAAAAAQIDBBEhMQUSQVEGImFxE4GRBxQyobHB8FLRI0KC4RUkM0SSorL/xAAaAQACAwEBAAAAAAAAAAAAAAAAAgEDBAUG/8QANBEAAgIBBAEDAgMGBgMAAAAAAAECEQMEEiExQRMiURRhMnGBBRUzQlKRobHB4fDxIyRi/9oADAMBAAIRAxEAPwDyiEShs0JDTQJhJA4oZsRItU4lbL4oNGItliQRRIsZImokWMkPyhYUVLmJbAoyIxblal6Mb7ADECABwIEBI8QILFMgkLggkWAAfAEiwBA2AAWAAu0V5UVvsvj0QrrQlCyM5osKTVhEzNmyKFNAmQ0CitR2xEi3TiVM0RQaKFbLEgsYC2MkEUCLHol8MiydpSuoF0GZsiMG7WpqRz5dlcYUQAIAEAEogBZpijIKQSIAFgAFgAFgAESBeoryoqb5L4r2ohcR0JiRNcGYy0zmxFGQ3pDVESiGgcFqMIlyXaUdCqTNMY8BYRFbHSLEICNlqQVQFsdIlyEWTRQvIl+NmXMjnL5am2Jy59lUYQQAPgAEADxAC1TQrGQXADDkALAAIAFgAGwSBo0V5V7FLfJpj+FA7laDREn0ZbLTMbUYmJnQSITQyCSIwjqSxUuTRoQKJM1wiFhAhvgdIsQgJZakFjASyaJ8hFk0Z1/DQ0Y2Z8y4OXv1qb4dHHydlQcrEACABAA8SALVIhjIMQMPgAEACABAAgA0qP4Y+xS+2ao/hSB3S0Gj2Lk6MplpkN2EDC2dRLghViSmRJEKcdRmLFcmrbQ0M0mbcaDRhqLu4H2h4QEch6DRpi2AT4YtkmbxCGjNGJlOVcHI8SWp08fRxcy9xRLCkcAEACAB4gBapCsdBiCRwAQEjAQOBIgINSjHyL2RQ3yzbFe1A7laMaL5K8nRlYLjKdDCJzm+TrxQKsh4iTQOitRpCwXJsWsTJNm6C4LDhqJfA4anASTAPGBU5EhOQjcBmcQhozXifJXPo43isdTq4ujiZ1yZxaZxwAWCAFgkB4gBapCjILggYcCRAQICRAAgA2aK8kfZGd9s3R/CgNytGNAqmY7ReZKOmijmNnaRXrlkSvIRoR1JkRBcm3axMc2bYliURIsYNSgVyJoswgVOQBOQWwMziENGa8LFkcVxiGp2ML4OHqV7jM5S4zC5QAXKBAuUCRRiAFmkiGMgpAw+AChgAWAAQAOQBtUl5Y+yMz7ZvS9q/IBcrRlkXyVTXBj4L6Mh08Voct9nbS4AV0WRK5oa3WoSIx9m1aIx5Ga0XFDKKrpjlm3pFc5DUWlSKGyGT+GLZBl8QgbcLIZxXGqep2cD4OPq1yZfwzRZioXwwsmh/hgFEXACKGUSQoLBCjIIAwgIEACwACABAB0FGHkj7L9DG/xM6cV7UVrnZlkCjIuDJcDRZlpHTRjocps7SXBXuEWRK5oHQ3JkLDs27Mx5DWjRpIzNjGtYWuSici2izXtsMpsSaIfC0DcJZkcRpm3A+SGcZxilqdrBLg5uqjbKFOylLaLfsslsssY9szLDJ+CVXh84/ijJe6COaEumS8E14K0oFllTQGaGEZBEkBIEEomQSIkkQECABgAQAdHSj5I+y/QwvtnVivagd7T0zjoPjZXlj8GS4GizJR0MTmM7CK1yWRKsgK33Gl0JDs2rMx5DWjUooxyYx1fA6PNFP5GaT5ZbuqNlzjFnypMV8MpWRTRmchAGVxGjnY0Yp0QW/D32eyupKdbyU/8A2fsdLDLLle3F15Zi1GaEO+z0zhnhS1oR5adKPu9W/dmv924nzNuT+5geqyPp0U/EHhelUg/Ituxz9VoHgW/EzTp9ZK9s+TwHxdwj7vVcVsb9DqHlhyWazCo+5HL1DoI5rBokULFEDEiCRwAYAESAgIEBJ1VtT8kdtIp/kc2UvczsQXtQG42ZZFiTQNcOi+o3qirBEOpaGZo0rorV5FkUVTZG23CT4Ix9mzaGTIakadGRllF0Mdv4ISnzR/pafyZTsudFOontgdfxzhnPReFqln6G/UaJrFvXg5ul1FZKfTOAycijsF3gdiqtVL1LccHKSivJRlnsi5HpVCkoRUVsj1mHFHFBRRwZycnbCFooK6mlCTeyTM2sko4ZNj403JJHzh9o19GpXai9tDn/ALMxuMLfk62sn7VE4eZ1zlMgkBAWKIGSHABAAiQEAIYAEiAOypUcRj7LX5HMbuTO2lwOrJvVp4emcaEPKkRtVlZ2pbvI9MpqpoRRG7gr1ag6RTKRO2lqRPofG+TZt5GSSNaLHxsCKAWdl9mV9/zfI3+OMl81qv0Y2LEvViZtZzhf2PXcHcpVRwzzLxjYO3rZS8lTzR9H1iea1WmeLJXjx/z7Hd02b1IX5XZPwXfJVVkTE/TyxkyNTFyg0j0pM9RGSatHDE2DaStgeU/aX48SToW8vSc11faJy8n/ALUl/Qv8f9jo4MforfLs8Wu6rk229Wb4RSVIoyScnbKciwpIxAhBYkDCABAAgAQAMSA5AHodvS/woaLWKy/dLGDhzl73+Z210X3Q8uIybhHRZ0Tb3eCnf89kmdK21ZoWTgm2cZGtodBx5MCycEJVCUhXILbT1Imh8cuTZo1dDJKJvT4Gq1RoxEnKja8D3jp3lGfRVIp+z0f5MaVRp/dFPM4SX2Z9DnUOKZvH+ExuqMqctHvCX9MlsyjUYVlhXnwXYMrxSv8AueOXCqW1VxknGUHh/I4jxW6l2dlSUlaOksPtDdOOJxzgfFLUY+Ivj7lGTSwm7Oc8V/aNXrxcIf4cHuo7v3ZrUcmX+I/08FWzHi67PObq4cnlmyMaKJzbKU5FiKWwMmMKRQEBokMZDgSMBA4AMACAB0AI9b4LR5qMGljEMZeqbSWx5rP/ABGvudw2uF8MbcW8OONnutfzKW7DrkhU4Cm37ss9QKPCoVT0jicaMybmRRO4LRmLJFkJGhRuCmUUa45Qrq5IURZTs2eBaTi/VFOd1EtxH0fZ1eenCX9UYv6rJ08ct0E/scfJHbJr7hhxDl/G3hpXMOeC/wAWK/8ANdvfsY9Vp963R7/zNemz7HtfX+R4pxKhKDafQyYmmdGTdHP3OTbExTsoVC1FDK8hkIDkSKNAkEHQo6EwAQAIAEADAA6AEe18Bsm6VBrLTjt306I8xl5nL8zt8I7axtVFThhaQTz6voWQgqd/Bky5G9rXyYVScsvD6sopGxHzpGJ6k4KCKJFjoJBEMZFmnkraRYmy1QiKyyKOg4OsSRjz8xZqxnv/AIYq81tT9Fy/T/bBt0M92BHN1cays1TWZhAB559o/hZSi7iktV/1Ir/7X7/XuYdRhp74/qdDS5r9kv0PH7y0fYWGQ0Tx2ZlWh6FykZ5YyrOkWKRS4FedMeytxIKAEUTSAkQEDAAskgOQSMwIJRAZdn0R4au4fcqWYtOnTST9ZbNHncklbVfJ1JQlvtPv/RHRcNT5Wp/5Uk31eG8fsWYeYvcjLn/EnHycxWS5nr1f6memdBHz5GB6KzjJE1EBqCwgQ2MkWKdMRstUS3QiVtliRscPeGjNkVxZfE9v8C180HHs0/qv9hv2VO4yj8Mxa+PujL7HSnWMAG5uFBZkU5c0cfY8Mbm6Rlz4/TeU02no+qaMr1q8xNS0cu0zzXjnAo80nT/C2+Vdl0Rz5TcXa6OlC65OPv7DBox5bQOKZi16BrjIzTgUakV3RcjPKKATwMivaDZIu1iwTZOxjKIWHpsk4EWT6YlELBY15YuULZOxV2JL1CwUF8ntvB75yt4RlpGNKEdNNUtGebyOpv8AM61K7OosuIqak4vyvT3wlr9ciqbVlMsS4Odq1XzP3f6kFx4ikeis5SRIAoLSFY8UXKcSqzRGIaBFk0XrWYjQ8T1z7OrzOF3TXzWv7GLQy9PVOL8or1kd2K/g749Ccg5vxhc/Dg29kjk6yT9WjoaNKmzya78UVMShFy5pa6YXw4Z301bxl/MhYebb/wB2bNz6Q9DiV+5ctOXxKemZ1IOS9uZLL3Xt+bSawyj7lz9hvcn2Y/FeK1q05U6VBOUc80o88lo8ScYpbZ9/mWYNPCC3Sl+hVPLK6gv1ZlPg90489ROMW9JSTimtdV31XQ0etiXCK1DLLlsaPAs7ybb32I+oH+lT7ZKfCoRznLxp1WrXlXq3v7CrNJlq08Iop/AppZa19389Mlu6VienjStop16kFsi2Kk+zNknCL4KtS4XTBYomaWT4AOr6saiveyLqPuyaFtkAIJxRAy7PaeE6Qg3/AEx9crB5bL+Jr7neZv2FTlp8sUlHD0Kn3ySYk6ry9epZSFs8mTPRUctCAmwlNiyQ0WXaUiqjVGQRMKBlmhMRoaLO18EcW+HUSb6po52oi8c45Y+C1xUouPye00ailFSWzWUeihNTipLpnBlFxdMpcZsoVYPnxhd9vZmTV4VNbvgu0+RwlS8nDeNZU6VmoZcKc5qEuRY8mJPl06NpL1zg5mNNtuPZ0U7lcjyrjPiWbqNcrgoQ5IwjmPw5YSb31aaWXjXGxvw6aKiivJqKbRTsPFNWjSdO25oSlUpybytacINfDXZSlKUml3wXSwJy3Sfj/jKfqLpJc2btxxSpcPNScm85xN5cU9l1WxilBQOjDrqhqlWHLyprytrXl3W+vqVxjK7+S20Z9WrCT/EtM82H6Z7abovipR8Ebou6fRjVqudcYXbP6vqa4quDFOV8+DJqv5mhHOl2AYxUMACABwJHg9SCYvk9ropQp05RWFKEc908dPQ8tJXJ/md9l3h1bmU8Jp8rfo+mgrjTRHg5md5q9erNyxWuhbR52pHXORY/OFBZOFQhodSDwqiOJYphY1SNo28NTrEOI6mXLe8cXlPUrnjUlTLI5Ds+C/aJWox5d166lWOGTFxjfHwwnHFk5kg9bx/UrS87xHtsivURzTXLHxwxw/CjTubqjeW8qNSWklo9Mxl0ks9Uc+E54ZXRa1GR4tx2ynQrSp1XzSWvPltTT2km98/3PRYMsckFKJyc8HCdNkbC4jHeKzp5t8NPfVPH7+w2SLfknFNR8HQWNbnUpdNNeif6djFkjtaR1MMlNNj16ixqvrq+mdcfzBEY88FrddmTXrKMXGKS5nl475X12/M0KNu2ZJzUYuK8mfVlj+fzoXxMU3XZTmywzSZAkUQAJAAwAPHcCV2epffZShFS2UUl6JLCPP8AppN0egCV+LuNNJNprKz6PoEMCcuRZM46pfvL16s6qxqjnvK7MjJaZ7FkCBZACSZAwSMwJCxqEDJ8ho1BWixMJGYrQ6C02Qx0rNSyg+7MuRryaoxBeIeEyqU+eKbnBZ9XHqv3DTaiMZbX0ynVYN8bXaORpVMLGmv8/nsdRqzmRk1wa1C+jGMUqco6PzR15pPZvO2z2fQzyxuT7NuPPtiko/8AZWq3jlrLOumPZ52/MeONLoSWeUlb8gatX+ej/mR0iuUyrUq5SHSKJStA3IYrsbKAOBZQBZHmAixKQASi9UQMu0eiwl5V7L9DjeTvmffyfQ0Y18lOW6Oek9TdRy2yoiBRwJHRABYoUsSCKBFjKIRQIsbaSUSLJ2k4hZKtFu1epVM0Y+zoLDBgy2bEbMVpoY32McN4p4NyydWmks5c49n1lH+x2tHqLWyRzdXpqvJD9TmFcySccvD6Z098HQ2q7OaskkqJQuXlNtad9vzIcUMsjux/M9k5eyb/AEC0ids30mycbCrLVU547tYX1Yvqw6sZafNL+Vkv+F1OqS/1L9g9WI30mTzX9wcrJr8U4rHuxt99IR4NvckDdOP9Wflgm2VtR+SEor1JFaGwBAS3pOUkks5aREmkuSzHFykqO9+Mkt9tDkbXZ3NyKt5NKL7suxp2V5WlE5uVdZZt2nKc0BRAD5AB4shkphosUtRNSIJTCRkQxkyXxCGhtxNTCidwegxZFsDatKjwY5x5Nceg9xxPkXeT2WcfV9EVx0+5/YieTb+ZzXEpOo394q4WdIRT0a6Y/c6OKKgv/HE5+X3fxZfoitGNCLfJRzpo5y5n8lsiz3vuX9itemr2x/1Na0uoQScacFLC15Yt5MuTG5dt0dLHKEUuKHq8WeHrjvjqC06saWdUZN1xSTzrvpu3g1QwpeDDl1TZmVrpvr/GXqKRhnlkwc6M1huMkntlPX2DdF9MVwn5TNfw/wAK538SS8sXhJ9X/YzajPt9q7Nek09++R0b4fScuaUU8Rxju3uzn+vNKk/J0PTg3bRTrcPpOSbprv7+5cs09vDK3hg3bQao0o4jGKWd0kRFc3JjS64KF5Jy20RfDjsoyO+ihc1nn2L4RMk5tmXKWpekZ7HTEJJZAkdMgLCRkRQ6YSMhaHTCRmRQyaJoGN2SSIJSLVCJXJl0Eals8GeZshwYPiKpONTOdJJOLXTCw1n+bmzTbXCjmazfHJfhmTK4b31x11bb7vJoSSMbm2Et21JMiXQ+O1JFurW9SuMTTOfwys67yslm0o9R8F/jtqlicFhNL9CjTzfMWaNVjXE4kfDtq5VYycHKMd3jRPpkNVk242k+RdJjbnua4OwqVFnzY0zj0+RyIp+PJ1GVPvCjyxh+FL8y7Y5JuXYjlXCASvlqi1YRHlRn3N45PfQ0wxpeDJPM5MBVuW9M6DRglyVyyN8WBrVvyLFESUrKU6zehYkVNldjiE0VjIcAHQEhIoUZE0iBkTTAmycZEMZSDJoWiy0WKdTAjRbGdGhb1iicWa4StDcRoRqwcXvvF9pf2DHJwlZGbGskNv8AY5CrScJOMlqv5lHSTUlaOHKLg6ZKFTAUMpND06beybx21wDaXZMYuXROjbSlnlWcbkOaXY0cUpdI6i2o/EoxjOLTSw86ZXRo5s5bMjcWdSMN0EpIu21JU6PJHo37mect2Tcy2MVGO1EFiT83bA3MVwR+ZSvLnlbSwaMcNysz5cu10ZdasaoRMc52VJVi3aUbiEqpNEWDlVCiLIqRJANoYgmIMTSIGEgAJGQtDJk+ZBQ1klggngkBPARPJA3YalB9hW0PGMjQtKDfQoyTSNmOLL8bGW+hQ8q6L1HkqcR4fGovNHVdepbjyuJXmwxyLlHOXnDJw1XmX5/Q2wyxkcvLppw5XJ0nhaUY0W2llt57/M52ti5ZF8G7SUsRb+9U035Ip+xU8c67L96Hd0umCFjYb0U7ubUk09GXY0ttNciTk0wN9fJRUY/NluLE27ZRmz0qRk1auepqUaMUpWV5ssSKmwLkMRZFsCCLRJBFMkCDAgKkIOSUSLJoLTh3IbGUQyooW2WKKHdLsiLDb8CUH2JslRsnCn3TIslRfwHVLtn6bi2PsfgPSpy6CNx8lsYy8FqhzruVyUWXR3ou89Xpzbdu5TtgX3IrVHUytX6lq2V0VtTsE6U3JbjbopCbZtlmpCnTfXmxr6+5QnPJ30O9kGNOMMcy1JTn0Q9vZRuKudsIuhCjPknfRTdzhlygZ/UaZTuLjLyWxhSKZTbdg3MahLBSmNQpFzABopvYASsJXi45TWvf9iE75Q8ouPDKqlqMVhMASbUeHe31MbynRWm+4WPDfVC+sx1pl8hFwz1RHrj/AEq+SceFeorzkrSoPHg2eon1A300Q8eCvuL9SN6EQ9PgT7iPVfYZYYhaXBMvGXp6PH1Flq6G9KJbpcAX9RW9W/gnbFFiPCVHd59dP1wVvUSZPBP7rGK3WvquhCnKTJtFW4q04vMuTPfJbGGRrixXNLsyrziEm8048q7pafI0QwrqTKcmSXa6KM+ao8vGerL1UFwUNOZUvlyYxLPctx+7wUZko9MzXVZfRm3MjUqkpCuQCchkhSPxSaIIOWQAjkAD0JJavoQ14Hg0nbIXFdyYJURObkwUBhQ2SCbLy4qjP6Jp+pJf8XXqR6A31TJLjWO/sH0/JP1bQan4jx/lFelT8jLXP4LL8ULGFB6+pX9Hzdj/AF/2J23i5Q3p595Mieg3fzELX/8AyaVDx5TW9vn/AFbsof7Ml/X/AIDfvBfBctvtIhHe0hL/AFPQV/sq/wCcPr18Bqv2lUn/ANkl7SJ/db/rD69fDM2v47Us4oKOdlnI6/ZtfzEfXfYx6/Hqk9lj6mqOmhEV6qcukVoUpSacsjtpKkKoSk7Zp315mOI/hWFgz48VO32X5slrjoy3XeNzTtRj3sr1Kg6RW2VJSHKyDkSQJbATRBICBiQEmQA/MAEWSA8dwAJggC4+GQ6NlHqs0+jH5JR4ZH1D1WT6CLVHhFN9/qVvNIujpYMPT4RRfR/UR5plkdNifgtUeD0V/lb92I8+R+SyOmxLwXqHA7dvzQ0KZajKumWfTYv6UW7Xw3azelN+m+Cmerzx8k/TYv6Ua1v4Tt1/kSXsZ3rsvljLFjX8qBz8O0lLWnFR7/7DLVzrh8k+nD4QK44XQW1OPvgaGfL5kGyPwirKjDpFIu3S+SaK06S9CxSYFHiKfw8JLuXYq3W2UZ09lJHOSUlumbeGcpqS8FerV9B0itsHF9ySCKYAOwAWAAWAAjygA6gSA/IADKJADgBpwkZ2jSmWIVBGi1SDwmLRZFhIZFZYi/SzoUs0K0alrLuZ8iLDZs3iWmxjn0Sa9N53ZRRAO8p5T1yPF0wMutWxHCRfGNu2QZNzWyaoQoizMrSRoSFkwNSWg6EbKdSJamZ2Uq1tF9C1SZRKCZWlZodSZT6aAytGNuF9NkPu5Ni7SatiNw2wToBYbCDoE2K4kXSYWRQlEkKG5ACiPKSQXoFDL0HhIRliYemxGi2LLdGYkkXQkaFHUofBpjyjUs6RmySHNe3p9jNJkmtSpaFP3Iohc27XclEUY91by9TRGUSDKuIvqjXFoDLrwNCZVJFabHSK2yu2ywqdgajHSK2Ak2MVuyLZJA2QAZyChbINkkEWySLINkkDZAixmyQGwAChIRgmHhMVosTLNOYjRapItQWStl0TRto+pTJmqCNyyj8zHldFx1vBuHc2NDDKVug+7Ozs+DLGxdDA2rMmTVU6QG+4el0EnDaWY824wbuyQhezmOLW6XQvxS5FOXuMZOlGxGUayLVZVJFaY6KmgMh0VsFNjIR0AkxkVtkZAQyEmMKyDkSQR5gIE2ACJAQAMFEEUQAWAgyD0yGWIu0WVMvgadqUTNmM6ngkVlHN1Ldl56LwKKwtDPBcled+066gtDtYUtpxpvkqcQgsbGXURRfgk7OcvorUws6cXwcbxvqPj7ZHk5C6Wp0YEszqpoiUS7K1QYqkV5liK2VpMZFLISGFY0gDwCkSIRZJAxJAkBKHRDAcABjCn//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5127" name="Picture 7" descr="C:\Users\Hung Doan\Pictures\hinh download\den.jpg"/>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558" y="4100322"/>
            <a:ext cx="4104456" cy="279331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Hung Doan\Pictures\Pictures\hoa\png_lantern_by_moonglowlilly-d5z1ot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47181" y="4219393"/>
            <a:ext cx="2791381" cy="2791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88562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80521" y="4726831"/>
            <a:ext cx="5254533" cy="2062103"/>
          </a:xfrm>
          <a:prstGeom prst="rect">
            <a:avLst/>
          </a:prstGeom>
        </p:spPr>
        <p:txBody>
          <a:bodyPr wrap="square">
            <a:spAutoFit/>
          </a:bodyPr>
          <a:lstStyle/>
          <a:p>
            <a:pPr algn="ctr"/>
            <a:r>
              <a:rPr lang="vi-VN"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Hãy làm như những người đợi chủ đi ăn cưới về, </a:t>
            </a:r>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để khi chủ vừa về tới </a:t>
            </a:r>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và gõ cửa, là mở ngay.</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106964" y="0"/>
            <a:ext cx="8928992" cy="1569660"/>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Be like men waiting for their master to return from the wedding feast, ready to open the door as soon as he comes and knocks. </a:t>
            </a:r>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532183"/>
            <a:ext cx="3880521" cy="5325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478172" y="1569659"/>
            <a:ext cx="4338366" cy="3157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57860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773</TotalTime>
  <Words>953</Words>
  <Application>Microsoft Office PowerPoint</Application>
  <PresentationFormat>On-screen Show (4:3)</PresentationFormat>
  <Paragraphs>83</Paragraphs>
  <Slides>24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Hung Doan</dc:creator>
  <cp:lastModifiedBy>Anthony Nguyen</cp:lastModifiedBy>
  <cp:revision>55</cp:revision>
  <dcterms:created xsi:type="dcterms:W3CDTF">2016-01-13T00:44:01Z</dcterms:created>
  <dcterms:modified xsi:type="dcterms:W3CDTF">2019-08-07T00:01:48Z</dcterms:modified>
</cp:coreProperties>
</file>